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74" r:id="rId5"/>
    <p:sldId id="5182" r:id="rId6"/>
    <p:sldId id="5037" r:id="rId7"/>
    <p:sldId id="5190" r:id="rId8"/>
    <p:sldId id="5194" r:id="rId9"/>
    <p:sldId id="5183" r:id="rId10"/>
    <p:sldId id="285" r:id="rId11"/>
    <p:sldId id="5191" r:id="rId12"/>
    <p:sldId id="5181" r:id="rId13"/>
    <p:sldId id="4991" r:id="rId14"/>
    <p:sldId id="5015" r:id="rId15"/>
    <p:sldId id="5187" r:id="rId16"/>
    <p:sldId id="5184" r:id="rId17"/>
    <p:sldId id="5052" r:id="rId18"/>
    <p:sldId id="5053" r:id="rId19"/>
    <p:sldId id="5058" r:id="rId20"/>
    <p:sldId id="5192" r:id="rId21"/>
    <p:sldId id="5185" r:id="rId22"/>
    <p:sldId id="5036" r:id="rId23"/>
    <p:sldId id="5035" r:id="rId24"/>
    <p:sldId id="5188" r:id="rId25"/>
    <p:sldId id="5189" r:id="rId26"/>
    <p:sldId id="5193" r:id="rId27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6F44054-D4E4-05D1-AE65-5390805DC6B3}" name="Trusina Šimon" initials="TŠ" userId="S::simon.trusina@dia.gov.cz::ad935c6b-ed6c-4293-bc4c-891c765e3afb" providerId="AD"/>
  <p188:author id="{CEE89E82-393C-2DF8-411F-EF016A5EA3D4}" name="Petr Jan" initials="" userId="S::jan.petr@dia.gov.cz::619497a3-6dda-48a9-9783-3fc51734f31c" providerId="AD"/>
  <p188:author id="{85F7C290-CC9A-3416-9FCF-9021063FCFCE}" name="Vaculík Daniel" initials="VD" userId="S::daniel.vaculik@dia.gov.cz::78d8267c-318c-4462-b326-6975024256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D48"/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7F37E-F5C0-F04A-A6BB-60F27D1CF734}" v="35" dt="2025-09-24T06:07:33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31"/>
    <p:restoredTop sz="94638"/>
  </p:normalViewPr>
  <p:slideViewPr>
    <p:cSldViewPr snapToGrid="0">
      <p:cViewPr varScale="1">
        <p:scale>
          <a:sx n="99" d="100"/>
          <a:sy n="99" d="100"/>
        </p:scale>
        <p:origin x="24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6" d="100"/>
        <a:sy n="156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 Jan" userId="619497a3-6dda-48a9-9783-3fc51734f31c" providerId="ADAL" clId="{E342A3C7-F018-5EDB-BB4A-14DCC16BF0F3}"/>
    <pc:docChg chg="addSld modSld sldOrd">
      <pc:chgData name="Petr Jan" userId="619497a3-6dda-48a9-9783-3fc51734f31c" providerId="ADAL" clId="{E342A3C7-F018-5EDB-BB4A-14DCC16BF0F3}" dt="2025-09-24T06:10:35.389" v="353" actId="20577"/>
      <pc:docMkLst>
        <pc:docMk/>
      </pc:docMkLst>
      <pc:sldChg chg="ord">
        <pc:chgData name="Petr Jan" userId="619497a3-6dda-48a9-9783-3fc51734f31c" providerId="ADAL" clId="{E342A3C7-F018-5EDB-BB4A-14DCC16BF0F3}" dt="2025-09-24T06:05:08.327" v="2" actId="20578"/>
        <pc:sldMkLst>
          <pc:docMk/>
          <pc:sldMk cId="1857286523" sldId="5015"/>
        </pc:sldMkLst>
      </pc:sldChg>
      <pc:sldChg chg="modSp mod ord">
        <pc:chgData name="Petr Jan" userId="619497a3-6dda-48a9-9783-3fc51734f31c" providerId="ADAL" clId="{E342A3C7-F018-5EDB-BB4A-14DCC16BF0F3}" dt="2025-09-24T06:09:48.418" v="312" actId="20577"/>
        <pc:sldMkLst>
          <pc:docMk/>
          <pc:sldMk cId="1316494645" sldId="5187"/>
        </pc:sldMkLst>
        <pc:spChg chg="mod">
          <ac:chgData name="Petr Jan" userId="619497a3-6dda-48a9-9783-3fc51734f31c" providerId="ADAL" clId="{E342A3C7-F018-5EDB-BB4A-14DCC16BF0F3}" dt="2025-09-24T06:09:48.418" v="312" actId="20577"/>
          <ac:spMkLst>
            <pc:docMk/>
            <pc:sldMk cId="1316494645" sldId="5187"/>
            <ac:spMk id="2" creationId="{C48C4F88-D400-37E4-2927-A4697AC3AE27}"/>
          </ac:spMkLst>
        </pc:spChg>
      </pc:sldChg>
      <pc:sldChg chg="modSp mod">
        <pc:chgData name="Petr Jan" userId="619497a3-6dda-48a9-9783-3fc51734f31c" providerId="ADAL" clId="{E342A3C7-F018-5EDB-BB4A-14DCC16BF0F3}" dt="2025-09-24T06:09:12.805" v="295" actId="20577"/>
        <pc:sldMkLst>
          <pc:docMk/>
          <pc:sldMk cId="4189561299" sldId="5189"/>
        </pc:sldMkLst>
        <pc:spChg chg="mod">
          <ac:chgData name="Petr Jan" userId="619497a3-6dda-48a9-9783-3fc51734f31c" providerId="ADAL" clId="{E342A3C7-F018-5EDB-BB4A-14DCC16BF0F3}" dt="2025-09-24T06:09:12.805" v="295" actId="20577"/>
          <ac:spMkLst>
            <pc:docMk/>
            <pc:sldMk cId="4189561299" sldId="5189"/>
            <ac:spMk id="3" creationId="{A81C3F40-BFFF-449E-4A9B-73CA85C387A8}"/>
          </ac:spMkLst>
        </pc:spChg>
      </pc:sldChg>
      <pc:sldChg chg="modSp new mod">
        <pc:chgData name="Petr Jan" userId="619497a3-6dda-48a9-9783-3fc51734f31c" providerId="ADAL" clId="{E342A3C7-F018-5EDB-BB4A-14DCC16BF0F3}" dt="2025-09-24T06:06:39.215" v="119" actId="20577"/>
        <pc:sldMkLst>
          <pc:docMk/>
          <pc:sldMk cId="3623412637" sldId="5193"/>
        </pc:sldMkLst>
        <pc:spChg chg="mod">
          <ac:chgData name="Petr Jan" userId="619497a3-6dda-48a9-9783-3fc51734f31c" providerId="ADAL" clId="{E342A3C7-F018-5EDB-BB4A-14DCC16BF0F3}" dt="2025-09-24T06:05:36.690" v="27" actId="20577"/>
          <ac:spMkLst>
            <pc:docMk/>
            <pc:sldMk cId="3623412637" sldId="5193"/>
            <ac:spMk id="2" creationId="{C654869B-FFDF-162D-DD04-BB63318B4C63}"/>
          </ac:spMkLst>
        </pc:spChg>
        <pc:spChg chg="mod">
          <ac:chgData name="Petr Jan" userId="619497a3-6dda-48a9-9783-3fc51734f31c" providerId="ADAL" clId="{E342A3C7-F018-5EDB-BB4A-14DCC16BF0F3}" dt="2025-09-24T06:05:43.764" v="47" actId="20577"/>
          <ac:spMkLst>
            <pc:docMk/>
            <pc:sldMk cId="3623412637" sldId="5193"/>
            <ac:spMk id="4" creationId="{50232877-E4D6-8402-C0C6-A00447BF1EC6}"/>
          </ac:spMkLst>
        </pc:spChg>
        <pc:spChg chg="mod">
          <ac:chgData name="Petr Jan" userId="619497a3-6dda-48a9-9783-3fc51734f31c" providerId="ADAL" clId="{E342A3C7-F018-5EDB-BB4A-14DCC16BF0F3}" dt="2025-09-24T06:06:39.215" v="119" actId="20577"/>
          <ac:spMkLst>
            <pc:docMk/>
            <pc:sldMk cId="3623412637" sldId="5193"/>
            <ac:spMk id="5" creationId="{A775439E-AFBE-E5D5-05FE-B6AE8DDAE9A6}"/>
          </ac:spMkLst>
        </pc:spChg>
      </pc:sldChg>
      <pc:sldChg chg="modSp new mod">
        <pc:chgData name="Petr Jan" userId="619497a3-6dda-48a9-9783-3fc51734f31c" providerId="ADAL" clId="{E342A3C7-F018-5EDB-BB4A-14DCC16BF0F3}" dt="2025-09-24T06:10:35.389" v="353" actId="20577"/>
        <pc:sldMkLst>
          <pc:docMk/>
          <pc:sldMk cId="3185783770" sldId="5194"/>
        </pc:sldMkLst>
        <pc:spChg chg="mod">
          <ac:chgData name="Petr Jan" userId="619497a3-6dda-48a9-9783-3fc51734f31c" providerId="ADAL" clId="{E342A3C7-F018-5EDB-BB4A-14DCC16BF0F3}" dt="2025-09-24T06:10:35.389" v="353" actId="20577"/>
          <ac:spMkLst>
            <pc:docMk/>
            <pc:sldMk cId="3185783770" sldId="5194"/>
            <ac:spMk id="2" creationId="{858B9670-9BD3-EB8C-38D8-5E6BE061609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24.09.2025</a:t>
            </a:fld>
            <a:endParaRPr lang="cs-CZ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24.09.2025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19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>
                <a:solidFill>
                  <a:schemeClr val="bg1"/>
                </a:solidFill>
              </a:rPr>
              <a:t>DIA.</a:t>
            </a:r>
            <a:r>
              <a:rPr lang="cs-CZ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rgbClr val="46AD48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3960000"/>
            <a:ext cx="11113200" cy="18642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niagentura.sharepoint.com/:w:/s/PracovnskupinaZoPDD/EQlSiwXBRDhFifnWxxZuDBMB-vsDdxz4nHUfmFEAGxoaoA?e=GRM4W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an.Petr@dia.gov.cz" TargetMode="External"/><Relationship Id="rId2" Type="http://schemas.openxmlformats.org/officeDocument/2006/relationships/hyperlink" Target="mailto:Renata.Brozkova@dia.gov.cz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Benchmark DESI a DIA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>
                <a:solidFill>
                  <a:schemeClr val="accent1"/>
                </a:solidFill>
              </a:rPr>
              <a:t>23.9.2025</a:t>
            </a:r>
          </a:p>
          <a:p>
            <a:endParaRPr lang="cs-CZ" sz="2400" dirty="0">
              <a:solidFill>
                <a:schemeClr val="accent1"/>
              </a:solidFill>
            </a:endParaRPr>
          </a:p>
          <a:p>
            <a:r>
              <a:rPr lang="cs-CZ" sz="2400" dirty="0" err="1">
                <a:solidFill>
                  <a:schemeClr val="accent1"/>
                </a:solidFill>
              </a:rPr>
              <a:t>ReNATA</a:t>
            </a:r>
            <a:r>
              <a:rPr lang="cs-CZ" sz="2400" dirty="0">
                <a:solidFill>
                  <a:schemeClr val="accent1"/>
                </a:solidFill>
              </a:rPr>
              <a:t> Brožková &amp; Jan Petr</a:t>
            </a:r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1E629F-F2ED-A647-17F5-916BEEE4C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KPI Digitalizace ČR dle DESI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865E000-F431-F88D-8C8B-30F1FBDFB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7926CA1-831E-0C61-EA1B-AAB8A61F4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10</a:t>
            </a:fld>
            <a:endParaRPr lang="cs-CZ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362875AE-6FEE-6AD1-142A-DE27F0EB0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071922"/>
              </p:ext>
            </p:extLst>
          </p:nvPr>
        </p:nvGraphicFramePr>
        <p:xfrm>
          <a:off x="538799" y="1364109"/>
          <a:ext cx="10288915" cy="4173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List" r:id="rId2" imgW="8077200" imgH="3276600" progId="Excel.Sheet.12">
                  <p:embed/>
                </p:oleObj>
              </mc:Choice>
              <mc:Fallback>
                <p:oleObj name="List" r:id="rId2" imgW="8077200" imgH="3276600" progId="Excel.Sheet.12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362875AE-6FEE-6AD1-142A-DE27F0EB0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8799" y="1364109"/>
                        <a:ext cx="10288915" cy="4173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0542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01837D-956D-EBFD-C0FA-01AE12EB9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Životní události A DESI_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B59463-565B-96EB-B796-A0B353888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Renata Brožková vytvořila tabulku ve </a:t>
            </a:r>
            <a:r>
              <a:rPr lang="cs-CZ" dirty="0" err="1"/>
              <a:t>spredasheetu</a:t>
            </a:r>
            <a:r>
              <a:rPr lang="cs-CZ" dirty="0"/>
              <a:t> se všemi sledovanými událostmi dle DESI</a:t>
            </a:r>
          </a:p>
          <a:p>
            <a:pPr lvl="1"/>
            <a:r>
              <a:rPr lang="cs-CZ" dirty="0"/>
              <a:t>Zkusili jsme mapování na Katalog služeb pro Zahájení podnikání</a:t>
            </a:r>
          </a:p>
          <a:p>
            <a:pPr lvl="2"/>
            <a:r>
              <a:rPr lang="cs-CZ" dirty="0"/>
              <a:t>Některé služby jsou kompletní</a:t>
            </a:r>
          </a:p>
          <a:p>
            <a:pPr lvl="2"/>
            <a:r>
              <a:rPr lang="cs-CZ" dirty="0"/>
              <a:t>Někde je tlačítko vyřídit nefunkční</a:t>
            </a:r>
          </a:p>
          <a:p>
            <a:pPr lvl="2"/>
            <a:r>
              <a:rPr lang="cs-CZ" dirty="0"/>
              <a:t>Někde chybí digitální služba</a:t>
            </a:r>
          </a:p>
          <a:p>
            <a:pPr lvl="2"/>
            <a:r>
              <a:rPr lang="cs-CZ" dirty="0"/>
              <a:t>Někde neexistuje příslušný zákon</a:t>
            </a:r>
          </a:p>
          <a:p>
            <a:pPr lvl="1"/>
            <a:r>
              <a:rPr lang="cs-CZ" dirty="0"/>
              <a:t>Je potřeba namapovat ostatní události a zprovoznit je</a:t>
            </a:r>
          </a:p>
          <a:p>
            <a:r>
              <a:rPr lang="cs-CZ" dirty="0"/>
              <a:t>Byla schůzka s Michalem Zeleným, který by měl mít na tuto práci dva nové lidi od Šárky </a:t>
            </a:r>
            <a:r>
              <a:rPr lang="cs-CZ" dirty="0" err="1"/>
              <a:t>Hornekové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361A47C-9C19-C6AA-3CDD-10AFB5DC7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951E80E-91BE-ECA7-E7B8-9EAA300B4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728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8C4F88-D400-37E4-2927-A4697AC3A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999"/>
            <a:ext cx="11212613" cy="1296000"/>
          </a:xfrm>
        </p:spPr>
        <p:txBody>
          <a:bodyPr/>
          <a:lstStyle/>
          <a:p>
            <a:r>
              <a:rPr lang="cs-CZ" dirty="0"/>
              <a:t>Životní události sledované v EU a ČR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1AFCA85-8003-F6B3-A312-D64C3CED1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E95AA46-CFF3-8F83-207D-C4D354239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12</a:t>
            </a:fld>
            <a:endParaRPr lang="cs-CZ"/>
          </a:p>
        </p:txBody>
      </p:sp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id="{223AA98A-8524-1AFD-4F99-6A6EB1B35E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6919296"/>
              </p:ext>
            </p:extLst>
          </p:nvPr>
        </p:nvGraphicFramePr>
        <p:xfrm>
          <a:off x="538799" y="1825625"/>
          <a:ext cx="9283535" cy="414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List" r:id="rId2" imgW="4864100" imgH="2171700" progId="Excel.Sheet.12">
                  <p:embed/>
                </p:oleObj>
              </mc:Choice>
              <mc:Fallback>
                <p:oleObj name="List" r:id="rId2" imgW="4864100" imgH="2171700" progId="Excel.Sheet.12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223AA98A-8524-1AFD-4F99-6A6EB1B35E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8799" y="1825625"/>
                        <a:ext cx="9283535" cy="4144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6494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AA5660-E20B-A1C5-1942-40D16AD9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potřeba udělat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1CB90E-B849-A584-62E4-1E39DE75A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Katalog digitálních služeb </a:t>
            </a:r>
            <a:r>
              <a:rPr lang="cs-CZ" sz="2400" b="1" dirty="0"/>
              <a:t>i pro Samosprávu</a:t>
            </a:r>
            <a:endParaRPr lang="cs-CZ" b="1" dirty="0"/>
          </a:p>
          <a:p>
            <a:r>
              <a:rPr lang="cs-CZ" dirty="0"/>
              <a:t>NIA pro ztotožnění osob i autorizaci úkonu </a:t>
            </a:r>
          </a:p>
          <a:p>
            <a:r>
              <a:rPr lang="cs-CZ" dirty="0"/>
              <a:t>Předvyplněné formuláře</a:t>
            </a:r>
          </a:p>
          <a:p>
            <a:r>
              <a:rPr lang="cs-CZ" sz="2400" b="1" dirty="0"/>
              <a:t>Jednotná navigace i pro KMVS</a:t>
            </a:r>
            <a:endParaRPr lang="cs-CZ" sz="2400" dirty="0"/>
          </a:p>
          <a:p>
            <a:r>
              <a:rPr lang="cs-CZ" dirty="0"/>
              <a:t>Transparentnost (doplnění informací)</a:t>
            </a:r>
          </a:p>
          <a:p>
            <a:r>
              <a:rPr lang="cs-CZ" dirty="0"/>
              <a:t>Přeshraniční </a:t>
            </a:r>
            <a:r>
              <a:rPr lang="cs-CZ" dirty="0" err="1"/>
              <a:t>info</a:t>
            </a:r>
            <a:r>
              <a:rPr lang="cs-CZ" dirty="0"/>
              <a:t> pro uživatele (AJ)</a:t>
            </a:r>
          </a:p>
          <a:p>
            <a:r>
              <a:rPr lang="cs-CZ" dirty="0"/>
              <a:t>Umělá inteligence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E693D28-35D6-017A-50F1-8BBEF0D41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171C0D1-F0A9-2F5B-3CB1-D2CE591C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1452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518385-FABE-629B-EB5F-5729ADC3C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Naše vize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CB4C2C1-06C8-F264-9456-F87C806DF0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127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9A568C-FA64-8C08-02DA-63D5FC1B2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Vize 2025-2030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8AEA62-03EA-298B-E8D3-8968A86A8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Dotažení ZOPDS i pro KMVS</a:t>
            </a:r>
            <a:endParaRPr lang="cs-CZ" dirty="0"/>
          </a:p>
          <a:p>
            <a:pPr lvl="1"/>
            <a:r>
              <a:rPr lang="cs-CZ" dirty="0"/>
              <a:t>Současné portály ISVS jsou navrženy jen pro samoobsluhu občanem.</a:t>
            </a:r>
          </a:p>
          <a:p>
            <a:pPr lvl="1"/>
            <a:r>
              <a:rPr lang="cs-CZ" dirty="0"/>
              <a:t>Cílem je, aby uměly pracovat i „naruby“, tj. aby do nich mohl vstoupit úředník (nebo jiný smluvní partner státu) a provést službu za občana.</a:t>
            </a:r>
          </a:p>
          <a:p>
            <a:pPr lvl="1"/>
            <a:r>
              <a:rPr lang="cs-CZ" dirty="0"/>
              <a:t>Tím by se naplnila skutečná role KMVS, o níž ZOPDS hovoří, a zároveň by na úřady chodila pouze standardizovaná strukturovaná data, nikoli papíry.</a:t>
            </a:r>
          </a:p>
          <a:p>
            <a:r>
              <a:rPr lang="cs-CZ" b="1" dirty="0"/>
              <a:t>Zákon o právu na služby umělé inteligence (</a:t>
            </a:r>
            <a:r>
              <a:rPr lang="cs-CZ" b="1" dirty="0" err="1"/>
              <a:t>ZoPSAI</a:t>
            </a:r>
            <a:r>
              <a:rPr lang="cs-CZ" b="1" dirty="0"/>
              <a:t>)</a:t>
            </a:r>
            <a:endParaRPr lang="cs-CZ" dirty="0"/>
          </a:p>
          <a:p>
            <a:pPr lvl="1"/>
            <a:r>
              <a:rPr lang="cs-CZ" dirty="0"/>
              <a:t>Navazuje na ZOPDS a posouvá ho dál – občan by měl mít právo realizovat </a:t>
            </a:r>
            <a:r>
              <a:rPr lang="cs-CZ" b="1" dirty="0"/>
              <a:t>služby pomocí přirozeného jazyka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Nejde tedy jen o digitalizované formuláře, ale o </a:t>
            </a:r>
            <a:r>
              <a:rPr lang="cs-CZ" b="1" dirty="0"/>
              <a:t>inteligentní asistenci</a:t>
            </a:r>
            <a:r>
              <a:rPr lang="cs-CZ" dirty="0"/>
              <a:t>, která občana provede procesem.</a:t>
            </a:r>
          </a:p>
          <a:p>
            <a:pPr lvl="1"/>
            <a:r>
              <a:rPr lang="cs-CZ" dirty="0"/>
              <a:t>AI zde není jen technologií, ale stává se </a:t>
            </a:r>
            <a:r>
              <a:rPr lang="cs-CZ" b="1" dirty="0"/>
              <a:t>novým komunikačním kanálem</a:t>
            </a:r>
            <a:r>
              <a:rPr lang="cs-CZ" dirty="0"/>
              <a:t> mezi občanem a státem.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10FAD00-47D5-9895-60AC-D88BD94D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01B8FEC-569E-486A-9268-D8B5FFBC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139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728C5135-15E8-0802-AF09-5218FA15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8088845" cy="1296000"/>
          </a:xfrm>
        </p:spPr>
        <p:txBody>
          <a:bodyPr/>
          <a:lstStyle/>
          <a:p>
            <a:r>
              <a:rPr lang="cs-CZ" dirty="0"/>
              <a:t>Vize 2025-2030</a:t>
            </a:r>
          </a:p>
        </p:txBody>
      </p:sp>
      <p:pic>
        <p:nvPicPr>
          <p:cNvPr id="9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9B981C17-0077-FFD6-B4C5-A2F16F6DF9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6584" y="4433994"/>
            <a:ext cx="1296000" cy="1296000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89158D-8BB5-2861-346A-42E7B9D34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DBFEF49-942C-5595-0B9D-E54604002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16</a:t>
            </a:fld>
            <a:endParaRPr lang="cs-CZ"/>
          </a:p>
        </p:txBody>
      </p:sp>
      <p:pic>
        <p:nvPicPr>
          <p:cNvPr id="11" name="Obrázek 10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20DA7E9F-7A74-732A-0CA6-361D54CCC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38" y="2916754"/>
            <a:ext cx="1296001" cy="1296001"/>
          </a:xfrm>
          <a:prstGeom prst="rect">
            <a:avLst/>
          </a:prstGeom>
        </p:spPr>
      </p:pic>
      <p:pic>
        <p:nvPicPr>
          <p:cNvPr id="15" name="Obrázek 14" descr="Obsah obrázku logo, klipart, symbol, Grafika&#10;&#10;Obsah generovaný pomocí AI může být nesprávný.">
            <a:extLst>
              <a:ext uri="{FF2B5EF4-FFF2-40B4-BE49-F238E27FC236}">
                <a16:creationId xmlns:a16="http://schemas.microsoft.com/office/drawing/2014/main" id="{0B285FA6-896F-AFD0-9662-7F61DF1A1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55" y="1330195"/>
            <a:ext cx="1296001" cy="1296001"/>
          </a:xfrm>
          <a:prstGeom prst="rect">
            <a:avLst/>
          </a:prstGeom>
        </p:spPr>
      </p:pic>
      <p:sp>
        <p:nvSpPr>
          <p:cNvPr id="16" name="Zástupný obsah 2">
            <a:extLst>
              <a:ext uri="{FF2B5EF4-FFF2-40B4-BE49-F238E27FC236}">
                <a16:creationId xmlns:a16="http://schemas.microsoft.com/office/drawing/2014/main" id="{DB516CE7-C925-602A-799C-C2789803EEDE}"/>
              </a:ext>
            </a:extLst>
          </p:cNvPr>
          <p:cNvSpPr txBox="1">
            <a:spLocks/>
          </p:cNvSpPr>
          <p:nvPr/>
        </p:nvSpPr>
        <p:spPr>
          <a:xfrm>
            <a:off x="1938549" y="1446718"/>
            <a:ext cx="7282724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Digitální služby dle ZoPDS</a:t>
            </a:r>
          </a:p>
          <a:p>
            <a:pPr lvl="1"/>
            <a:r>
              <a:rPr lang="cs-CZ" dirty="0"/>
              <a:t>Uživatel má právo realizovat digitální služby ze svého počítače</a:t>
            </a:r>
          </a:p>
          <a:p>
            <a:pPr lvl="1"/>
            <a:endParaRPr lang="cs-CZ" dirty="0"/>
          </a:p>
          <a:p>
            <a:r>
              <a:rPr lang="cs-CZ" b="1" dirty="0"/>
              <a:t>KMVS dle ZoPDS</a:t>
            </a:r>
          </a:p>
          <a:p>
            <a:pPr lvl="1"/>
            <a:r>
              <a:rPr lang="cs-CZ" dirty="0"/>
              <a:t>Počítačově handicapovaný uživatel má právo digitální služby realizovat pomocí kontaktního místa veřejné správy</a:t>
            </a:r>
          </a:p>
          <a:p>
            <a:pPr lvl="1"/>
            <a:endParaRPr lang="cs-CZ" dirty="0"/>
          </a:p>
          <a:p>
            <a:r>
              <a:rPr lang="cs-CZ" b="1" dirty="0"/>
              <a:t>Zákon o právu na digitální službu pomocí umělé inteligence</a:t>
            </a:r>
          </a:p>
          <a:p>
            <a:pPr lvl="1"/>
            <a:r>
              <a:rPr lang="cs-CZ" dirty="0"/>
              <a:t>Uživatel má právo na </a:t>
            </a:r>
            <a:r>
              <a:rPr lang="cs-CZ"/>
              <a:t>digitální služby </a:t>
            </a:r>
            <a:r>
              <a:rPr lang="cs-CZ" dirty="0"/>
              <a:t>prostřednictvím přirozeného jazyka a inteligentní asistence</a:t>
            </a:r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4F8A023-CF42-B25F-A7B6-2E43D9EB1BFA}"/>
              </a:ext>
            </a:extLst>
          </p:cNvPr>
          <p:cNvSpPr txBox="1"/>
          <p:nvPr/>
        </p:nvSpPr>
        <p:spPr>
          <a:xfrm>
            <a:off x="-231820" y="51515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25000" lnSpcReduction="20000"/>
          </a:bodyPr>
          <a:lstStyle/>
          <a:p>
            <a:pPr algn="l"/>
            <a:endParaRPr lang="cs-CZ" sz="1800" dirty="0">
              <a:solidFill>
                <a:srgbClr val="2E2D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33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F81F12-BEDD-ABA1-257D-F2AD39149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na úřad</a:t>
            </a:r>
          </a:p>
        </p:txBody>
      </p:sp>
      <p:pic>
        <p:nvPicPr>
          <p:cNvPr id="7" name="Zástupný obsah 6" descr="Obsah obrázku text, snímek obrazovky, diagram, symbol&#10;&#10;Obsah generovaný pomocí AI může být nesprávný.">
            <a:extLst>
              <a:ext uri="{FF2B5EF4-FFF2-40B4-BE49-F238E27FC236}">
                <a16:creationId xmlns:a16="http://schemas.microsoft.com/office/drawing/2014/main" id="{714457DB-4C19-769E-C724-721A38022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800" y="1079999"/>
            <a:ext cx="8875656" cy="5662853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6CAA7D0-78DB-AFC9-7240-3EC734D4A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92EBD3E-A746-0426-3FB5-7381E809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7275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51421B-FA37-A3CD-B418-7A39EB50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to sledovat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985969-38E9-D9CD-F866-03A7DDB67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Benchmark založený na DESI</a:t>
            </a:r>
          </a:p>
          <a:p>
            <a:r>
              <a:rPr lang="cs-CZ" dirty="0"/>
              <a:t>Sledováno na základě životních událostí</a:t>
            </a:r>
          </a:p>
          <a:p>
            <a:r>
              <a:rPr lang="cs-CZ" dirty="0"/>
              <a:t>Doplněno o navigaci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31F6616-1A0A-D314-5D7B-790F3BFD2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97B1E1-387C-1AFA-CE98-576F1DA3F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5669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DB432B-1ABE-ABAA-53B9-F6B4BF60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Zásady hodnocení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1332F0-17B1-8121-2F51-34124E7A7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Formát hodnot u indikátorů: </a:t>
            </a:r>
            <a:r>
              <a:rPr lang="cs-CZ" b="1" dirty="0"/>
              <a:t>ANO / NE / N/A</a:t>
            </a:r>
            <a:r>
              <a:rPr lang="cs-CZ" dirty="0"/>
              <a:t> (u „Navigace formuláře“: </a:t>
            </a:r>
            <a:r>
              <a:rPr lang="cs-CZ" b="1" dirty="0"/>
              <a:t>Konkrétní / Portál / N/A</a:t>
            </a:r>
            <a:r>
              <a:rPr lang="cs-CZ" dirty="0"/>
              <a:t>).</a:t>
            </a:r>
          </a:p>
          <a:p>
            <a:pPr lvl="0"/>
            <a:r>
              <a:rPr lang="cs-CZ" b="1" dirty="0"/>
              <a:t>N/A</a:t>
            </a:r>
            <a:r>
              <a:rPr lang="cs-CZ" dirty="0"/>
              <a:t> = indikátor se na danou službu legitimně nevztahuje → v KPI se </a:t>
            </a:r>
            <a:r>
              <a:rPr lang="cs-CZ" b="1" dirty="0"/>
              <a:t>nezapočítá do váhy</a:t>
            </a:r>
            <a:r>
              <a:rPr lang="cs-CZ" dirty="0"/>
              <a:t> (váhy se normalizují na zbylé, relevantní indikátory).</a:t>
            </a:r>
          </a:p>
          <a:p>
            <a:pPr lvl="0"/>
            <a:r>
              <a:rPr lang="cs-CZ" dirty="0"/>
              <a:t>Každý binární indikátor se převádí na skóre </a:t>
            </a:r>
            <a:r>
              <a:rPr lang="cs-CZ" b="1" dirty="0"/>
              <a:t>1 (ANO)</a:t>
            </a:r>
            <a:r>
              <a:rPr lang="cs-CZ" dirty="0"/>
              <a:t> / </a:t>
            </a:r>
            <a:r>
              <a:rPr lang="cs-CZ" b="1" dirty="0"/>
              <a:t>0 (NE)</a:t>
            </a:r>
            <a:r>
              <a:rPr lang="cs-CZ" dirty="0"/>
              <a:t> / </a:t>
            </a:r>
            <a:r>
              <a:rPr lang="cs-CZ" b="1" dirty="0"/>
              <a:t>— (N/A)</a:t>
            </a:r>
            <a:r>
              <a:rPr lang="cs-CZ" dirty="0"/>
              <a:t>.</a:t>
            </a:r>
          </a:p>
          <a:p>
            <a:pPr lvl="0"/>
            <a:r>
              <a:rPr lang="cs-CZ" b="1" dirty="0"/>
              <a:t>Transparentnost</a:t>
            </a:r>
            <a:r>
              <a:rPr lang="cs-CZ" dirty="0"/>
              <a:t> je složený indikátor (viz níže) – průměr dostupnosti tří údajů.</a:t>
            </a:r>
          </a:p>
          <a:p>
            <a:pPr lvl="0"/>
            <a:r>
              <a:rPr lang="cs-CZ" b="1" dirty="0"/>
              <a:t>RAG práh:</a:t>
            </a:r>
            <a:r>
              <a:rPr lang="cs-CZ" dirty="0"/>
              <a:t> Zelená ≥ 80, Oranžová 50–79, Červená &lt; 50 (v %).</a:t>
            </a:r>
          </a:p>
          <a:p>
            <a:pPr lvl="0"/>
            <a:endParaRPr lang="cs-CZ" dirty="0"/>
          </a:p>
          <a:p>
            <a:pPr lvl="0"/>
            <a:r>
              <a:rPr lang="cs-CZ" dirty="0">
                <a:hlinkClick r:id="rId2"/>
              </a:rPr>
              <a:t>eGov DIA Benchmark.docx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AE15E2A-6E5A-D51A-DE3A-5208AAD2C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32E2D47-381C-425B-9F78-A55376DF3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05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86C21BFC-4687-439F-1F40-98428069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</a:t>
            </a:r>
            <a:r>
              <a:rPr lang="cs-CZ" dirty="0" err="1"/>
              <a:t>chcEME</a:t>
            </a:r>
            <a:r>
              <a:rPr lang="cs-CZ" dirty="0"/>
              <a:t> sdělit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B0441BA1-E930-721F-2D27-626E57054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/>
              <a:t>Je tady EU Benchmark a Digitální dekáda</a:t>
            </a:r>
          </a:p>
          <a:p>
            <a:pPr lvl="1"/>
            <a:r>
              <a:rPr lang="cs-CZ" dirty="0"/>
              <a:t>Chceme v hodnocení obstát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Máme vlastní vize a představy pro další volební období</a:t>
            </a:r>
          </a:p>
          <a:p>
            <a:pPr lvl="1"/>
            <a:r>
              <a:rPr lang="cs-CZ" dirty="0"/>
              <a:t>Chceme k nim směřovat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Naše vize</a:t>
            </a:r>
          </a:p>
          <a:p>
            <a:pPr lvl="1"/>
            <a:r>
              <a:rPr lang="cs-CZ" dirty="0"/>
              <a:t>KMVS</a:t>
            </a:r>
          </a:p>
          <a:p>
            <a:pPr lvl="1"/>
            <a:r>
              <a:rPr lang="cs-CZ" dirty="0"/>
              <a:t>Právo na přirozenou komunikaci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Chceme sledovat jak se nám to daří</a:t>
            </a:r>
          </a:p>
          <a:p>
            <a:pPr lvl="1"/>
            <a:r>
              <a:rPr lang="cs-CZ" dirty="0"/>
              <a:t>Náš benchmark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1FD5FF8-3CFC-0DFA-E692-2B762B28A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470BF29-E105-269C-2937-49C34C81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408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E38924-3081-0EFB-859F-B63F98EF1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Přehled indikátorů a doporučené váhy do KPI</a:t>
            </a:r>
            <a:r>
              <a:rPr lang="cs-CZ" dirty="0"/>
              <a:t> </a:t>
            </a:r>
          </a:p>
        </p:txBody>
      </p:sp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1A5FFE73-BAA7-04E7-3BD5-FDBEE3B153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087479"/>
              </p:ext>
            </p:extLst>
          </p:nvPr>
        </p:nvGraphicFramePr>
        <p:xfrm>
          <a:off x="540000" y="1727999"/>
          <a:ext cx="11113200" cy="3992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4400">
                  <a:extLst>
                    <a:ext uri="{9D8B030D-6E8A-4147-A177-3AD203B41FA5}">
                      <a16:colId xmlns:a16="http://schemas.microsoft.com/office/drawing/2014/main" val="1115055780"/>
                    </a:ext>
                  </a:extLst>
                </a:gridCol>
                <a:gridCol w="6050733">
                  <a:extLst>
                    <a:ext uri="{9D8B030D-6E8A-4147-A177-3AD203B41FA5}">
                      <a16:colId xmlns:a16="http://schemas.microsoft.com/office/drawing/2014/main" val="2463099530"/>
                    </a:ext>
                  </a:extLst>
                </a:gridCol>
                <a:gridCol w="1358067">
                  <a:extLst>
                    <a:ext uri="{9D8B030D-6E8A-4147-A177-3AD203B41FA5}">
                      <a16:colId xmlns:a16="http://schemas.microsoft.com/office/drawing/2014/main" val="2011414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cs-CZ" sz="1800" kern="0">
                          <a:effectLst/>
                        </a:rPr>
                        <a:t>Indikátor</a:t>
                      </a:r>
                      <a:endParaRPr lang="cs-CZ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cs-CZ" sz="1800" kern="0">
                          <a:effectLst/>
                        </a:rPr>
                        <a:t>Definice stručně</a:t>
                      </a:r>
                      <a:endParaRPr lang="cs-CZ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cs-CZ" sz="1800" kern="0" dirty="0">
                          <a:effectLst/>
                        </a:rPr>
                        <a:t>Váha v KPI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18759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Je služba v Katalogu digitálních služeb (RPP)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Služba je evidována v Katalogu životních událostí (KŽU).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10 %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57395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Je přímý odkaz "Vyřídit" z Katalogu digitálních služeb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Na stránce služby je zřetelné a funkční „Vyřídit online“ (nebo ekvivalent).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10 %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40406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NIA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Přihlašování/identifikace je vedeno přes NIA (</a:t>
                      </a:r>
                      <a:r>
                        <a:rPr lang="cs-CZ" sz="1800" kern="0" dirty="0" err="1">
                          <a:effectLst/>
                        </a:rPr>
                        <a:t>eIdentita</a:t>
                      </a:r>
                      <a:r>
                        <a:rPr lang="cs-CZ" sz="1800" kern="0" dirty="0">
                          <a:effectLst/>
                        </a:rPr>
                        <a:t>/broker).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10 %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73441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Transparentnost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Jsou uvedeny: doba vyplnění, doba vyřízení, předpokládaná doba vyřízení (každá položka se hodnotí zvlášť).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15 %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37967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Dostupný elektronický formulář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Existuje elektronický formulář.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20%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6529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Předvyplněné údaje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Jsou předvyplněné údaje v elektronickém formuláři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25 %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52064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Informace pro přeshraniční uživatele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Popis služby v angličtině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cs-CZ" sz="1800" kern="0" dirty="0">
                          <a:effectLst/>
                        </a:rPr>
                        <a:t>10 %</a:t>
                      </a:r>
                      <a:endParaRPr lang="cs-CZ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30508357"/>
                  </a:ext>
                </a:extLst>
              </a:tr>
            </a:tbl>
          </a:graphicData>
        </a:graphic>
      </p:graphicFrame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BE7A20C-B77B-EFAC-0D07-2E59D1804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1D8A7DD-EB3D-BD54-2D90-EDB214135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4932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9D413A-F5CC-A8CD-263B-6F2246CE29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6A5F458-609E-8DF6-7814-D556974D46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159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75A25F-F20C-08DA-3C0E-AE9FB682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1C3F40-BFFF-449E-4A9B-73CA85C38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➡️ Jedině dodržováním standardů se dostaneme k cíli</a:t>
            </a:r>
          </a:p>
          <a:p>
            <a:pPr marL="0" indent="0">
              <a:buNone/>
            </a:pPr>
            <a:r>
              <a:rPr lang="cs-CZ" dirty="0"/>
              <a:t>➡️ Měřme, vyhodnocujme, zlepšujme.</a:t>
            </a:r>
          </a:p>
          <a:p>
            <a:pPr marL="0" indent="0">
              <a:buNone/>
            </a:pPr>
            <a:r>
              <a:rPr lang="cs-CZ" dirty="0"/>
              <a:t>➡️ Směřujeme k modernímu, jednoduchému a přívětivému eGovernmentu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dirty="0"/>
              <a:t>➡️ </a:t>
            </a:r>
            <a:r>
              <a:rPr lang="cs-CZ" b="1" dirty="0"/>
              <a:t>Právo na digitální službu</a:t>
            </a:r>
          </a:p>
          <a:p>
            <a:pPr marL="0" indent="0">
              <a:buNone/>
            </a:pPr>
            <a:r>
              <a:rPr lang="cs-CZ" b="1" dirty="0"/>
              <a:t>	➡️ Právo vyřídit digitální službu na kontaktní místě</a:t>
            </a:r>
          </a:p>
          <a:p>
            <a:pPr marL="0" indent="0">
              <a:buNone/>
            </a:pPr>
            <a:r>
              <a:rPr lang="cs-CZ" b="1" dirty="0"/>
              <a:t>	➡️ Právo na komunikaci přirozeným jazykem 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9CF16E6-0DDE-F32F-103A-445890860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F7644D-87F0-9E2A-84AF-C2C3B3BD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561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54869B-FFDF-162D-DD04-BB63318B4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Děkujeme za pozornost!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CB3440E-E875-67F7-5CE2-97394C82BB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DIA.</a:t>
            </a:r>
            <a:r>
              <a:rPr lang="cs-CZ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50232877-E4D6-8402-C0C6-A00447BF1E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Prostor pro dotazy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775439E-AFBE-E5D5-05FE-B6AE8DDAE9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Renata.Brozkova@dia.gov.cz</a:t>
            </a:r>
            <a:r>
              <a:rPr lang="cs-CZ" dirty="0"/>
              <a:t> </a:t>
            </a:r>
          </a:p>
          <a:p>
            <a:r>
              <a:rPr lang="cs-CZ" dirty="0">
                <a:hlinkClick r:id="rId3"/>
              </a:rPr>
              <a:t>Jan.Petr@dia.gov.cz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3412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CC06E8-5F11-EBCE-EB8F-2F56651E2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Agenda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164EE2-A5CF-2DC2-ECE1-4D5595E5F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DESI a eGovernment benchmark (Renata Brožková)</a:t>
            </a:r>
          </a:p>
          <a:p>
            <a:pPr lvl="1"/>
            <a:r>
              <a:rPr lang="cs-CZ" dirty="0"/>
              <a:t>Životní události </a:t>
            </a:r>
          </a:p>
          <a:p>
            <a:pPr lvl="1"/>
            <a:r>
              <a:rPr lang="cs-CZ" dirty="0"/>
              <a:t>Sledované parametry</a:t>
            </a:r>
          </a:p>
          <a:p>
            <a:r>
              <a:rPr lang="cs-CZ" dirty="0"/>
              <a:t>Benchmark pro ČR</a:t>
            </a:r>
          </a:p>
          <a:p>
            <a:pPr lvl="1"/>
            <a:r>
              <a:rPr lang="cs-CZ" dirty="0"/>
              <a:t>Aktuální stav</a:t>
            </a:r>
          </a:p>
          <a:p>
            <a:pPr lvl="1"/>
            <a:r>
              <a:rPr lang="cs-CZ" dirty="0"/>
              <a:t>Naše vize</a:t>
            </a:r>
          </a:p>
          <a:p>
            <a:pPr lvl="1"/>
            <a:r>
              <a:rPr lang="cs-CZ" dirty="0"/>
              <a:t>Jak to budeme měřit 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64B6C82-9582-A901-E4E3-39577DD30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A0EB7BF-8511-D482-0C1E-6A5A55AF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70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A4BF7E-18C0-FABC-8716-C2D5DDE82D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EU Benchmark a DESI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C16E746-60E4-7452-38A4-7A27AE294B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Renata Brožková</a:t>
            </a:r>
          </a:p>
        </p:txBody>
      </p:sp>
    </p:spTree>
    <p:extLst>
      <p:ext uri="{BB962C8B-B14F-4D97-AF65-F5344CB8AC3E}">
        <p14:creationId xmlns:p14="http://schemas.microsoft.com/office/powerpoint/2010/main" val="218235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8B9670-9BD3-EB8C-38D8-5E6BE06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Prezentace RENATY BROŽKOVÉ</a:t>
            </a:r>
          </a:p>
        </p:txBody>
      </p:sp>
    </p:spTree>
    <p:extLst>
      <p:ext uri="{BB962C8B-B14F-4D97-AF65-F5344CB8AC3E}">
        <p14:creationId xmlns:p14="http://schemas.microsoft.com/office/powerpoint/2010/main" val="3185783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5BE624-D85A-12FA-99B9-032EB8566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Digitální dekáda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2CC3B3-48B7-C5B3-91A8-2716B4F92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Evropská </a:t>
            </a:r>
            <a:r>
              <a:rPr lang="cs-CZ" b="1" dirty="0"/>
              <a:t>digitální dekáda</a:t>
            </a:r>
            <a:r>
              <a:rPr lang="cs-CZ" dirty="0"/>
              <a:t> (Digital </a:t>
            </a:r>
            <a:r>
              <a:rPr lang="cs-CZ" dirty="0" err="1"/>
              <a:t>Decade</a:t>
            </a:r>
            <a:r>
              <a:rPr lang="cs-CZ" dirty="0"/>
              <a:t>) je strategický rámec Evropské unie, který stanovuje cíle a priority pro digitální transformaci Evropy do roku </a:t>
            </a:r>
            <a:r>
              <a:rPr lang="cs-CZ" b="1" dirty="0"/>
              <a:t>2030</a:t>
            </a:r>
            <a:r>
              <a:rPr lang="cs-CZ" dirty="0"/>
              <a:t>. Jejím hlavním smyslem je posílit digitální suverenitu EU, zajistit konkurenceschopnost vůči USA a Číně a přinést občanům i podnikům moderní a bezpečné digitální služby.</a:t>
            </a:r>
          </a:p>
          <a:p>
            <a:r>
              <a:rPr lang="cs-CZ" dirty="0"/>
              <a:t>Klíčové body:</a:t>
            </a:r>
          </a:p>
          <a:p>
            <a:r>
              <a:rPr lang="cs-CZ" b="1" dirty="0"/>
              <a:t>Cíle do roku 2030</a:t>
            </a:r>
            <a:r>
              <a:rPr lang="cs-CZ" dirty="0"/>
              <a:t> jsou soustředěny do čtyř hlavních oblastí („digitální kompas“):</a:t>
            </a:r>
          </a:p>
          <a:p>
            <a:pPr lvl="1"/>
            <a:r>
              <a:rPr lang="cs-CZ" b="1" dirty="0"/>
              <a:t>Digitálně zdatní občané a vysoce kvalifikovaní odborníci</a:t>
            </a:r>
            <a:endParaRPr lang="cs-CZ" dirty="0"/>
          </a:p>
          <a:p>
            <a:pPr lvl="1"/>
            <a:r>
              <a:rPr lang="cs-CZ" b="1" dirty="0"/>
              <a:t>Bezpečná a výkonná digitální infrastruktura</a:t>
            </a:r>
            <a:endParaRPr lang="cs-CZ" dirty="0"/>
          </a:p>
          <a:p>
            <a:pPr lvl="1"/>
            <a:r>
              <a:rPr lang="cs-CZ" b="1" dirty="0"/>
              <a:t>Digitální transformace podniků</a:t>
            </a:r>
            <a:endParaRPr lang="cs-CZ" dirty="0"/>
          </a:p>
          <a:p>
            <a:pPr lvl="1"/>
            <a:r>
              <a:rPr lang="cs-CZ" b="1" dirty="0"/>
              <a:t>Digitalizace veřejných služeb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DE18490-7578-B543-ED94-7DD3E703C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BF4DEC3-2B7C-88EE-5636-A5CDF086B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195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CF078F-4577-B614-AD5E-A4CE1C4B6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Index digitální ekonomiky a společnosti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F1D20C-E064-F0FE-DA5E-AB6EE911F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 to evropský srovnávací index, který definuje jak na tom jsou jednotlivé evropské země v porovnání s průměrem v Evropě</a:t>
            </a:r>
          </a:p>
          <a:p>
            <a:r>
              <a:rPr lang="cs-CZ" dirty="0"/>
              <a:t>Je to důležité KPI, tedy klíčový ukazatel výkonosti úspěšnosti digitalizace státní správy</a:t>
            </a:r>
          </a:p>
          <a:p>
            <a:r>
              <a:rPr lang="cs-CZ" dirty="0"/>
              <a:t>Evropská unie si stanovila digitální dekádu od roku 2020 do roku 2030 kdy by se jednotlivé státy měly dostat na 100% plnění indexu</a:t>
            </a:r>
          </a:p>
          <a:p>
            <a:r>
              <a:rPr lang="cs-CZ" dirty="0"/>
              <a:t>Index se pravidelně sleduje a vyhodnocuje</a:t>
            </a:r>
          </a:p>
          <a:p>
            <a:r>
              <a:rPr lang="cs-CZ" dirty="0"/>
              <a:t>Index nám pomáhá pochopit, které důležité parametry musíme sledovat abychom správně digitalizovali (nemá smysl být někde super a jinde nezvládnout základní požadavky) 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CE8A3E7-2AFC-ED9A-BA2F-88D5BF8E7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3A5065B-D3A2-3D88-89FC-863C61C2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766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D689E4-2A62-1A3A-95EA-6492778C28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Aktuální stav ČR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09212BC-73AA-8C5D-2EC2-979E7D1696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Jan Petr</a:t>
            </a:r>
          </a:p>
        </p:txBody>
      </p:sp>
    </p:spTree>
    <p:extLst>
      <p:ext uri="{BB962C8B-B14F-4D97-AF65-F5344CB8AC3E}">
        <p14:creationId xmlns:p14="http://schemas.microsoft.com/office/powerpoint/2010/main" val="4000963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352A22-BBBA-C58D-D731-D04A3D87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Hlavní Benchmarky pro veřejnou správu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935CC82-2610-2587-822E-6BB6FCD28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98" y="1219623"/>
            <a:ext cx="9598541" cy="545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22985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Vlastní 1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45AC48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3" id="{BE708AF8-05F3-634E-9F7B-2588D644F313}" vid="{8AE40BDA-163F-A14A-B1A0-4A4B9572C5E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EDC0FAECAFE148AD396C865B9B5E28" ma:contentTypeVersion="15" ma:contentTypeDescription="Vytvoří nový dokument" ma:contentTypeScope="" ma:versionID="a8e526e6154e688afb9dbfbbdeb3948b">
  <xsd:schema xmlns:xsd="http://www.w3.org/2001/XMLSchema" xmlns:xs="http://www.w3.org/2001/XMLSchema" xmlns:p="http://schemas.microsoft.com/office/2006/metadata/properties" xmlns:ns2="0f7720ff-53f2-424f-bdbf-9f2258d7a7d5" xmlns:ns3="60eff747-50e2-4621-8df6-458c8151a505" targetNamespace="http://schemas.microsoft.com/office/2006/metadata/properties" ma:root="true" ma:fieldsID="b8e927a1fc2dbbec4ab07b8af51dda4a" ns2:_="" ns3:_="">
    <xsd:import namespace="0f7720ff-53f2-424f-bdbf-9f2258d7a7d5"/>
    <xsd:import namespace="60eff747-50e2-4621-8df6-458c8151a5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720ff-53f2-424f-bdbf-9f2258d7a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ff747-50e2-4621-8df6-458c8151a50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558e03cf-6a6f-48c3-ad9a-368505d3ce36}" ma:internalName="TaxCatchAll" ma:showField="CatchAllData" ma:web="60eff747-50e2-4621-8df6-458c8151a5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f7720ff-53f2-424f-bdbf-9f2258d7a7d5">
      <Terms xmlns="http://schemas.microsoft.com/office/infopath/2007/PartnerControls"/>
    </lcf76f155ced4ddcb4097134ff3c332f>
    <TaxCatchAll xmlns="60eff747-50e2-4621-8df6-458c8151a505" xsi:nil="true"/>
  </documentManagement>
</p:properties>
</file>

<file path=customXml/itemProps1.xml><?xml version="1.0" encoding="utf-8"?>
<ds:datastoreItem xmlns:ds="http://schemas.openxmlformats.org/officeDocument/2006/customXml" ds:itemID="{B923D26E-0541-4DA0-A477-5C8C6F0940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978B45-4668-4F07-B348-2128CCF241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7720ff-53f2-424f-bdbf-9f2258d7a7d5"/>
    <ds:schemaRef ds:uri="60eff747-50e2-4621-8df6-458c8151a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FC4A16-FB80-4302-ABCF-BFA1C75DBE66}">
  <ds:schemaRefs>
    <ds:schemaRef ds:uri="60eff747-50e2-4621-8df6-458c8151a505"/>
    <ds:schemaRef ds:uri="http://purl.org/dc/elements/1.1/"/>
    <ds:schemaRef ds:uri="0f7720ff-53f2-424f-bdbf-9f2258d7a7d5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DIA_ nadpis a text s odrážkami</Template>
  <TotalTime>6586</TotalTime>
  <Words>1025</Words>
  <Application>Microsoft Macintosh PowerPoint</Application>
  <PresentationFormat>Širokoúhlá obrazovka</PresentationFormat>
  <Paragraphs>163</Paragraphs>
  <Slides>23</Slides>
  <Notes>1</Notes>
  <HiddenSlides>2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Aptos</vt:lpstr>
      <vt:lpstr>Arial</vt:lpstr>
      <vt:lpstr>Azeret Mono</vt:lpstr>
      <vt:lpstr>Azeret Mono Medium</vt:lpstr>
      <vt:lpstr>Wingdings</vt:lpstr>
      <vt:lpstr>DIA_ nadpis a text s odrážkami</vt:lpstr>
      <vt:lpstr>List</vt:lpstr>
      <vt:lpstr>Benchmark DESI a DIA</vt:lpstr>
      <vt:lpstr>Co chcEME sdělit</vt:lpstr>
      <vt:lpstr>Agenda</vt:lpstr>
      <vt:lpstr>EU Benchmark a DESI</vt:lpstr>
      <vt:lpstr>Prezentace RENATY BROŽKOVÉ</vt:lpstr>
      <vt:lpstr>Digitální dekáda</vt:lpstr>
      <vt:lpstr>Index digitální ekonomiky a společnosti</vt:lpstr>
      <vt:lpstr>Aktuální stav ČR</vt:lpstr>
      <vt:lpstr>Hlavní Benchmarky pro veřejnou správu</vt:lpstr>
      <vt:lpstr>KPI Digitalizace ČR dle DESI</vt:lpstr>
      <vt:lpstr>Životní události A DESI_</vt:lpstr>
      <vt:lpstr>Životní události sledované v EU a ČR</vt:lpstr>
      <vt:lpstr>Co je potřeba udělat</vt:lpstr>
      <vt:lpstr>Naše vize </vt:lpstr>
      <vt:lpstr>Vize 2025-2030</vt:lpstr>
      <vt:lpstr>Vize 2025-2030</vt:lpstr>
      <vt:lpstr>Jak na úřad</vt:lpstr>
      <vt:lpstr>Jak to sledovat</vt:lpstr>
      <vt:lpstr>Zásady hodnocení </vt:lpstr>
      <vt:lpstr>Přehled indikátorů a doporučené váhy do KPI </vt:lpstr>
      <vt:lpstr>Závěr</vt:lpstr>
      <vt:lpstr>Závěr</vt:lpstr>
      <vt:lpstr>Děkujeme za pozornost!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Výchozí šablona pro prezentace</dc:subject>
  <dc:creator>Petr Jan</dc:creator>
  <cp:keywords>PPT prezentace šablona DIA PowerPoint</cp:keywords>
  <dc:description/>
  <cp:lastModifiedBy>Petr Jan</cp:lastModifiedBy>
  <cp:revision>29</cp:revision>
  <dcterms:created xsi:type="dcterms:W3CDTF">2024-11-22T06:29:38Z</dcterms:created>
  <dcterms:modified xsi:type="dcterms:W3CDTF">2025-09-24T06:10:39Z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0x0101005EEDC0FAECAFE148AD396C865B9B5E28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2024-05-30T05:59:10Z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a2d8e465-2e67-489c-bf05-fd17198c7476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